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763000" cy="380999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Bodoni MT Black" pitchFamily="18" charset="0"/>
              </a:rPr>
              <a:t>Allahabad Court Verdict</a:t>
            </a:r>
            <a:r>
              <a:rPr lang="en-US" sz="3600" dirty="0" smtClean="0"/>
              <a:t> June 12, 1975</a:t>
            </a:r>
            <a:r>
              <a:rPr lang="en-US" dirty="0" smtClean="0"/>
              <a:t> 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685800"/>
            <a:ext cx="8839200" cy="57912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The Allahabad High Court found </a:t>
            </a:r>
            <a:r>
              <a:rPr lang="en-US" dirty="0" err="1" smtClean="0">
                <a:solidFill>
                  <a:schemeClr val="tx1"/>
                </a:solidFill>
                <a:latin typeface="Book Antiqua" pitchFamily="18" charset="0"/>
              </a:rPr>
              <a:t>Indira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 Gandhi guilty of electoral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malpractices.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The verdict delivered by Justice </a:t>
            </a:r>
            <a:r>
              <a:rPr lang="en-US" dirty="0" err="1" smtClean="0">
                <a:solidFill>
                  <a:schemeClr val="tx1"/>
                </a:solidFill>
                <a:latin typeface="Book Antiqua" pitchFamily="18" charset="0"/>
              </a:rPr>
              <a:t>Jagmohanlal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ook Antiqua" pitchFamily="18" charset="0"/>
              </a:rPr>
              <a:t>Sinha</a:t>
            </a: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he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declared national Emergency on June 26, announcing on AIR </a:t>
            </a: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"</a:t>
            </a:r>
            <a:r>
              <a:rPr lang="en-US" i="1" dirty="0" smtClean="0">
                <a:solidFill>
                  <a:schemeClr val="tx1"/>
                </a:solidFill>
                <a:latin typeface="Book Antiqua" pitchFamily="18" charset="0"/>
              </a:rPr>
              <a:t>deep and widespread conspiracy which has been brewing ever since I began to introduce certain progressive measures of benefit to the common man and woman of India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". </a:t>
            </a: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Thousands, including Opposition firebrands like </a:t>
            </a:r>
            <a:r>
              <a:rPr lang="en-US" sz="2400" dirty="0" err="1" smtClean="0">
                <a:latin typeface="Book Antiqua" pitchFamily="18" charset="0"/>
              </a:rPr>
              <a:t>Jayaprakash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Narayan</a:t>
            </a:r>
            <a:r>
              <a:rPr lang="en-US" sz="2400" dirty="0" smtClean="0">
                <a:latin typeface="Book Antiqua" pitchFamily="18" charset="0"/>
              </a:rPr>
              <a:t>, George </a:t>
            </a:r>
            <a:r>
              <a:rPr lang="en-US" sz="2400" dirty="0" err="1" smtClean="0">
                <a:latin typeface="Book Antiqua" pitchFamily="18" charset="0"/>
              </a:rPr>
              <a:t>Fernandes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dirty="0" err="1" smtClean="0">
                <a:latin typeface="Book Antiqua" pitchFamily="18" charset="0"/>
              </a:rPr>
              <a:t>Atal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Bihari</a:t>
            </a:r>
            <a:r>
              <a:rPr lang="en-US" sz="2400" dirty="0" smtClean="0">
                <a:latin typeface="Book Antiqua" pitchFamily="18" charset="0"/>
              </a:rPr>
              <a:t> Vajpayee, were held under </a:t>
            </a:r>
            <a:r>
              <a:rPr lang="en-US" sz="2400" dirty="0" smtClean="0">
                <a:latin typeface="Book Antiqua" pitchFamily="18" charset="0"/>
              </a:rPr>
              <a:t>MISA (the </a:t>
            </a:r>
            <a:r>
              <a:rPr lang="en-US" sz="2400" dirty="0" smtClean="0">
                <a:latin typeface="Book Antiqua" pitchFamily="18" charset="0"/>
              </a:rPr>
              <a:t>Maintenance of Internal Security </a:t>
            </a:r>
            <a:r>
              <a:rPr lang="en-US" sz="2400" dirty="0" smtClean="0">
                <a:latin typeface="Book Antiqua" pitchFamily="18" charset="0"/>
              </a:rPr>
              <a:t>Act)</a:t>
            </a:r>
          </a:p>
          <a:p>
            <a:pPr>
              <a:buNone/>
            </a:pPr>
            <a:r>
              <a:rPr lang="en-US" sz="2400" dirty="0" smtClean="0">
                <a:latin typeface="Book Antiqua" pitchFamily="18" charset="0"/>
              </a:rPr>
              <a:t>Background of the Case:</a:t>
            </a:r>
          </a:p>
          <a:p>
            <a:r>
              <a:rPr lang="en-US" sz="2400" dirty="0" err="1" smtClean="0"/>
              <a:t>Indira</a:t>
            </a:r>
            <a:r>
              <a:rPr lang="en-US" sz="2400" dirty="0" smtClean="0"/>
              <a:t> Gandhi had won the 1971 </a:t>
            </a:r>
            <a:r>
              <a:rPr lang="en-US" sz="2400" dirty="0" err="1" smtClean="0"/>
              <a:t>Lok</a:t>
            </a:r>
            <a:r>
              <a:rPr lang="en-US" sz="2400" dirty="0" smtClean="0"/>
              <a:t> </a:t>
            </a:r>
            <a:r>
              <a:rPr lang="en-US" sz="2400" dirty="0" err="1" smtClean="0"/>
              <a:t>Sabha</a:t>
            </a:r>
            <a:r>
              <a:rPr lang="en-US" sz="2400" dirty="0" smtClean="0"/>
              <a:t> election from Rae Bareli </a:t>
            </a:r>
            <a:r>
              <a:rPr lang="en-US" sz="2400" dirty="0" err="1" smtClean="0"/>
              <a:t>Lok</a:t>
            </a:r>
            <a:r>
              <a:rPr lang="en-US" sz="2400" dirty="0" smtClean="0"/>
              <a:t> </a:t>
            </a:r>
            <a:r>
              <a:rPr lang="en-US" sz="2400" dirty="0" err="1" smtClean="0"/>
              <a:t>Sabha</a:t>
            </a:r>
            <a:r>
              <a:rPr lang="en-US" sz="2400" dirty="0" smtClean="0"/>
              <a:t> seat in Uttar Pradesh convincingly defeating socialist leader Raj </a:t>
            </a:r>
            <a:r>
              <a:rPr lang="en-US" sz="2400" dirty="0" err="1" smtClean="0"/>
              <a:t>Narain</a:t>
            </a:r>
            <a:endParaRPr lang="en-US" sz="2400" dirty="0" smtClean="0"/>
          </a:p>
          <a:p>
            <a:r>
              <a:rPr lang="en-US" sz="2400" dirty="0" smtClean="0"/>
              <a:t>Raj </a:t>
            </a:r>
            <a:r>
              <a:rPr lang="en-US" sz="2400" dirty="0" err="1" smtClean="0"/>
              <a:t>Narain</a:t>
            </a:r>
            <a:r>
              <a:rPr lang="en-US" sz="2400" dirty="0" smtClean="0"/>
              <a:t> </a:t>
            </a:r>
            <a:r>
              <a:rPr lang="en-US" sz="2400" dirty="0" smtClean="0"/>
              <a:t>challenged </a:t>
            </a:r>
            <a:r>
              <a:rPr lang="en-US" sz="2400" dirty="0" smtClean="0"/>
              <a:t>her election alleging electoral malpractices and violation of the Representation of the People Act, 1951. 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 smtClean="0"/>
              <a:t>was alleged that her election agent </a:t>
            </a:r>
            <a:r>
              <a:rPr lang="en-US" sz="2400" dirty="0" err="1" smtClean="0"/>
              <a:t>Yashpal</a:t>
            </a:r>
            <a:r>
              <a:rPr lang="en-US" sz="2400" dirty="0" smtClean="0"/>
              <a:t> </a:t>
            </a:r>
            <a:r>
              <a:rPr lang="en-US" sz="2400" dirty="0" err="1" smtClean="0"/>
              <a:t>Kapoor</a:t>
            </a:r>
            <a:r>
              <a:rPr lang="en-US" sz="2400" dirty="0" smtClean="0"/>
              <a:t> was a government servant and that she used government officials for personal election related work.</a:t>
            </a:r>
          </a:p>
          <a:p>
            <a:r>
              <a:rPr lang="en-US" sz="2400" dirty="0" smtClean="0"/>
              <a:t>While convicting </a:t>
            </a:r>
            <a:r>
              <a:rPr lang="en-US" sz="2400" dirty="0" err="1" smtClean="0"/>
              <a:t>Indira</a:t>
            </a:r>
            <a:r>
              <a:rPr lang="en-US" sz="2400" dirty="0" smtClean="0"/>
              <a:t> Gandhi of electoral malpractices, Justice </a:t>
            </a:r>
            <a:r>
              <a:rPr lang="en-US" sz="2400" dirty="0" err="1" smtClean="0"/>
              <a:t>Sinha</a:t>
            </a:r>
            <a:r>
              <a:rPr lang="en-US" sz="2400" dirty="0" smtClean="0"/>
              <a:t> disqualified her from Parliament and imposed a six-year ban on her holding any elected post.</a:t>
            </a:r>
          </a:p>
          <a:p>
            <a:pPr>
              <a:buNone/>
            </a:pP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Verdict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Book Antiqua" pitchFamily="18" charset="0"/>
              </a:rPr>
              <a:t>	</a:t>
            </a:r>
            <a:r>
              <a:rPr lang="en-US" sz="2000" dirty="0" err="1" smtClean="0">
                <a:latin typeface="Book Antiqua" pitchFamily="18" charset="0"/>
              </a:rPr>
              <a:t>Indira</a:t>
            </a:r>
            <a:r>
              <a:rPr lang="en-US" sz="2000" dirty="0" smtClean="0">
                <a:latin typeface="Book Antiqua" pitchFamily="18" charset="0"/>
              </a:rPr>
              <a:t> Gandhi </a:t>
            </a:r>
            <a:r>
              <a:rPr lang="en-US" sz="2000" dirty="0" smtClean="0">
                <a:latin typeface="Book Antiqua" pitchFamily="18" charset="0"/>
              </a:rPr>
              <a:t>was convicted of </a:t>
            </a:r>
            <a:r>
              <a:rPr lang="en-US" sz="2000" dirty="0" smtClean="0">
                <a:latin typeface="Book Antiqua" pitchFamily="18" charset="0"/>
              </a:rPr>
              <a:t>electoral </a:t>
            </a:r>
            <a:r>
              <a:rPr lang="en-US" sz="2000" dirty="0" smtClean="0">
                <a:latin typeface="Book Antiqua" pitchFamily="18" charset="0"/>
              </a:rPr>
              <a:t>malpractices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Book Antiqua" pitchFamily="18" charset="0"/>
              </a:rPr>
              <a:t>Justice </a:t>
            </a:r>
            <a:r>
              <a:rPr lang="en-US" sz="2000" dirty="0" err="1" smtClean="0">
                <a:latin typeface="Book Antiqua" pitchFamily="18" charset="0"/>
              </a:rPr>
              <a:t>Sinha</a:t>
            </a:r>
            <a:r>
              <a:rPr lang="en-US" sz="2000" dirty="0" smtClean="0">
                <a:latin typeface="Book Antiqua" pitchFamily="18" charset="0"/>
              </a:rPr>
              <a:t> disqualified her from Parliament and imposed a six-year ban on her holding any elected post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Book Antiqua" pitchFamily="18" charset="0"/>
              </a:rPr>
              <a:t>“The respondent no. I (</a:t>
            </a:r>
            <a:r>
              <a:rPr lang="en-US" sz="2000" dirty="0" err="1" smtClean="0">
                <a:latin typeface="Book Antiqua" pitchFamily="18" charset="0"/>
              </a:rPr>
              <a:t>Indira</a:t>
            </a:r>
            <a:r>
              <a:rPr lang="en-US" sz="2000" dirty="0" smtClean="0">
                <a:latin typeface="Book Antiqua" pitchFamily="18" charset="0"/>
              </a:rPr>
              <a:t> Gandhi) was thus guilty of a corrupt practice under section 123(7) of the Act.....accordingly stands disqualified for a period of six years from the date of this order</a:t>
            </a:r>
            <a:r>
              <a:rPr lang="en-US" sz="2000" dirty="0" smtClean="0">
                <a:latin typeface="Book Antiqua" pitchFamily="18" charset="0"/>
              </a:rPr>
              <a:t>...,”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Justice </a:t>
            </a:r>
            <a:r>
              <a:rPr lang="en-US" sz="2000" dirty="0" err="1" smtClean="0">
                <a:latin typeface="Book Antiqua" pitchFamily="18" charset="0"/>
              </a:rPr>
              <a:t>Sinha</a:t>
            </a:r>
            <a:r>
              <a:rPr lang="en-US" sz="2000" dirty="0" smtClean="0">
                <a:latin typeface="Book Antiqua" pitchFamily="18" charset="0"/>
              </a:rPr>
              <a:t> pronounced to a stunned </a:t>
            </a:r>
            <a:r>
              <a:rPr lang="en-US" sz="2000" dirty="0" err="1" smtClean="0">
                <a:latin typeface="Book Antiqua" pitchFamily="18" charset="0"/>
              </a:rPr>
              <a:t>Indira</a:t>
            </a:r>
            <a:r>
              <a:rPr lang="en-US" sz="2000" dirty="0" smtClean="0">
                <a:latin typeface="Book Antiqua" pitchFamily="18" charset="0"/>
              </a:rPr>
              <a:t> Gandhi who was present in person in the court. </a:t>
            </a:r>
            <a:endParaRPr lang="en-US" sz="2000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Book Antiqua" pitchFamily="18" charset="0"/>
              </a:rPr>
              <a:t>But </a:t>
            </a:r>
            <a:r>
              <a:rPr lang="en-US" sz="2000" dirty="0" smtClean="0">
                <a:latin typeface="Book Antiqua" pitchFamily="18" charset="0"/>
              </a:rPr>
              <a:t>on an appeal filed by </a:t>
            </a:r>
            <a:r>
              <a:rPr lang="en-US" sz="2000" dirty="0" err="1" smtClean="0">
                <a:latin typeface="Book Antiqua" pitchFamily="18" charset="0"/>
              </a:rPr>
              <a:t>Indira</a:t>
            </a:r>
            <a:r>
              <a:rPr lang="en-US" sz="2000" dirty="0" smtClean="0">
                <a:latin typeface="Book Antiqua" pitchFamily="18" charset="0"/>
              </a:rPr>
              <a:t> Gandhi, Justice VR Krishna </a:t>
            </a:r>
            <a:r>
              <a:rPr lang="en-US" sz="2000" dirty="0" err="1" smtClean="0">
                <a:latin typeface="Book Antiqua" pitchFamily="18" charset="0"/>
              </a:rPr>
              <a:t>Iyer</a:t>
            </a:r>
            <a:r>
              <a:rPr lang="en-US" sz="2000" dirty="0" smtClean="0">
                <a:latin typeface="Book Antiqua" pitchFamily="18" charset="0"/>
              </a:rPr>
              <a:t> – a vacation judge of the Supreme Court - on June 24, 1975 granted a conditional stay on Justice </a:t>
            </a:r>
            <a:r>
              <a:rPr lang="en-US" sz="2000" dirty="0" err="1" smtClean="0">
                <a:latin typeface="Book Antiqua" pitchFamily="18" charset="0"/>
              </a:rPr>
              <a:t>Sinha’s</a:t>
            </a:r>
            <a:r>
              <a:rPr lang="en-US" sz="2000" dirty="0" smtClean="0">
                <a:latin typeface="Book Antiqua" pitchFamily="18" charset="0"/>
              </a:rPr>
              <a:t> verdict allowing her to continue as Prime Minister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However, she was debarred from taking part in parliamentary proceedings and draw salary as an MP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r>
              <a:rPr lang="en-US" sz="2000" dirty="0" smtClean="0">
                <a:latin typeface="Book Antiqua" pitchFamily="18" charset="0"/>
              </a:rPr>
              <a:t>Interestingly, the very next day she imposed the Emergency suspending all fundamental rights, putting opposition leaders in jails and imposing censorship on the media.</a:t>
            </a:r>
          </a:p>
          <a:p>
            <a:r>
              <a:rPr lang="en-US" sz="2000" dirty="0" smtClean="0">
                <a:latin typeface="Book Antiqua" pitchFamily="18" charset="0"/>
              </a:rPr>
              <a:t>While the Emergency was in force, the Supreme Court later overturned her conviction on November 7, 1975.</a:t>
            </a:r>
          </a:p>
          <a:p>
            <a:pPr>
              <a:buFont typeface="Wingdings" pitchFamily="2" charset="2"/>
              <a:buChar char="ü"/>
            </a:pPr>
            <a:endParaRPr lang="en-US" sz="20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191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Allahabad Court Verdict June 12, 1975 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Allahabad Court Verdict June 12, 1975 </dc:title>
  <dc:creator>user</dc:creator>
  <cp:lastModifiedBy>user</cp:lastModifiedBy>
  <cp:revision>2</cp:revision>
  <dcterms:created xsi:type="dcterms:W3CDTF">2006-08-16T00:00:00Z</dcterms:created>
  <dcterms:modified xsi:type="dcterms:W3CDTF">2018-01-18T01:04:41Z</dcterms:modified>
</cp:coreProperties>
</file>